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9" r:id="rId7"/>
    <p:sldId id="266" r:id="rId8"/>
    <p:sldId id="261" r:id="rId9"/>
    <p:sldId id="268" r:id="rId10"/>
    <p:sldId id="269" r:id="rId11"/>
    <p:sldId id="257" r:id="rId12"/>
    <p:sldId id="260" r:id="rId13"/>
    <p:sldId id="272" r:id="rId14"/>
    <p:sldId id="273" r:id="rId15"/>
    <p:sldId id="274" r:id="rId16"/>
    <p:sldId id="263" r:id="rId17"/>
    <p:sldId id="270" r:id="rId18"/>
    <p:sldId id="271" r:id="rId19"/>
    <p:sldId id="262" r:id="rId20"/>
    <p:sldId id="265" r:id="rId21"/>
    <p:sldId id="264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6" autoAdjust="0"/>
  </p:normalViewPr>
  <p:slideViewPr>
    <p:cSldViewPr snapToGrid="0" snapToObjects="1">
      <p:cViewPr varScale="1">
        <p:scale>
          <a:sx n="55" d="100"/>
          <a:sy n="55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B0BA4-4BF9-674C-949F-46A58743C659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198E-94B5-0243-AB5F-11B8ED4967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4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Melkgebit volledig op 1 jaar</a:t>
            </a:r>
          </a:p>
          <a:p>
            <a:r>
              <a:rPr lang="nl-NL" dirty="0" smtClean="0"/>
              <a:t>Tussen 1 en 2 jaar relatief rust wat betreft gebit.</a:t>
            </a:r>
          </a:p>
          <a:p>
            <a:r>
              <a:rPr lang="nl-NL" dirty="0" smtClean="0"/>
              <a:t>Dan vanaf 2,5 jaar wisselen.</a:t>
            </a:r>
          </a:p>
          <a:p>
            <a:r>
              <a:rPr lang="nl-NL" dirty="0" smtClean="0"/>
              <a:t>Dan vanaf 6 jaar vullen.</a:t>
            </a:r>
          </a:p>
          <a:p>
            <a:r>
              <a:rPr lang="nl-NL" dirty="0" smtClean="0"/>
              <a:t>Vanaf 9 jaar tand rond op doorsnede</a:t>
            </a:r>
          </a:p>
          <a:p>
            <a:r>
              <a:rPr lang="nl-NL" dirty="0" smtClean="0"/>
              <a:t>vanaf</a:t>
            </a:r>
            <a:r>
              <a:rPr lang="nl-NL" baseline="0" dirty="0" smtClean="0"/>
              <a:t> periode tussen 12 en 14 driehoekig.</a:t>
            </a:r>
          </a:p>
          <a:p>
            <a:r>
              <a:rPr lang="nl-NL" baseline="0" dirty="0" smtClean="0"/>
              <a:t>Vanaf 19 jaar verkeerd ovaal.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198E-94B5-0243-AB5F-11B8ED4967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20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198E-94B5-0243-AB5F-11B8ED4967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2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Uitleg kroonholte en tandsterretje: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dirty="0" smtClean="0">
                <a:effectLst/>
              </a:rPr>
              <a:t/>
            </a:r>
            <a:br>
              <a:rPr lang="nl-NL" dirty="0" smtClean="0">
                <a:effectLst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paardentand is opgebouwd uit email.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erg hard materiaal.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Bovenin is de tand niet massief: er zit een gat in het email. Dit heet de kroonholte.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Doordat een tand van onderaf aangroeit en van bovenaf afslijt, verdwijnt de kroonholte op den duur. Dit heet “het vullen” van de tand.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binnenste van de tand zit ook geen email, maar dentine. Dentine is veel zachter dan email.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het in contact komt met voedsel zal het verkleuren. Het dentine zit niet tot helemaal bovenin de tand.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het eerder genoemde afslijten van de tand zal het dentine wel aan het oppervlak komen en verkleuren.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kun je zien: het wordt het tandsterretje genoemd.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198E-94B5-0243-AB5F-11B8ED4967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3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Links:</a:t>
            </a:r>
            <a:r>
              <a:rPr lang="nl-NL" baseline="0" dirty="0" smtClean="0"/>
              <a:t> lengte doorsnee tand; middelste plaatje: rotatie van 90 graden naar links en dwarsdoorsneden: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4 niveaus:</a:t>
            </a:r>
          </a:p>
          <a:p>
            <a:endParaRPr lang="nl-NL" dirty="0" smtClean="0"/>
          </a:p>
          <a:p>
            <a:r>
              <a:rPr lang="nl-NL" dirty="0" smtClean="0"/>
              <a:t>Bovenste: kroonholte</a:t>
            </a:r>
            <a:r>
              <a:rPr lang="nl-NL" baseline="0" dirty="0" smtClean="0"/>
              <a:t> is zichtbaar, tand is geheel uitgegroeid (4 jaar voor I1)</a:t>
            </a:r>
          </a:p>
          <a:p>
            <a:endParaRPr lang="nl-NL" baseline="0" dirty="0" smtClean="0"/>
          </a:p>
          <a:p>
            <a:r>
              <a:rPr lang="nl-NL" baseline="0" dirty="0" smtClean="0"/>
              <a:t>2</a:t>
            </a:r>
            <a:r>
              <a:rPr lang="nl-NL" baseline="30000" dirty="0" smtClean="0"/>
              <a:t>e</a:t>
            </a:r>
            <a:r>
              <a:rPr lang="nl-NL" baseline="0" dirty="0" smtClean="0"/>
              <a:t> niveau: tand is gevuld tandsterretje is streepvormig  ( 6-7 jaar voor I1)</a:t>
            </a:r>
          </a:p>
          <a:p>
            <a:endParaRPr lang="nl-NL" baseline="0" dirty="0" smtClean="0"/>
          </a:p>
          <a:p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niveau: tandsterretje is ovaal (15 jaar voor I1)</a:t>
            </a:r>
          </a:p>
          <a:p>
            <a:endParaRPr lang="nl-NL" dirty="0" smtClean="0"/>
          </a:p>
          <a:p>
            <a:r>
              <a:rPr lang="nl-NL" dirty="0" smtClean="0"/>
              <a:t>Onderste niveau: tandsterretje is rond, </a:t>
            </a:r>
            <a:r>
              <a:rPr lang="nl-NL" dirty="0" err="1" smtClean="0"/>
              <a:t>tandvorm</a:t>
            </a:r>
            <a:r>
              <a:rPr lang="nl-NL" dirty="0" smtClean="0"/>
              <a:t> zelf is verkeerd ovaal (18 jaar)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198E-94B5-0243-AB5F-11B8ED4967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9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46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4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7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5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4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81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55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50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1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A217-0280-7640-B0EF-B22C5391B50B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5721-F6C0-624E-89FA-CC76A55D7C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37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Paardengebit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leeftijdsschatting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52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Vullen van tanden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Vullen van de tanden, is dus dat de kroonholte verdwijnt door het slijten.</a:t>
            </a:r>
          </a:p>
          <a:p>
            <a:pPr marL="0" indent="0">
              <a:buNone/>
            </a:pPr>
            <a:r>
              <a:rPr lang="nl-NL" dirty="0" smtClean="0"/>
              <a:t>De snijtanden I1, I2 en I3 vullen op 6 resp. 7 resp. 8 jaar.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4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Tandsterretje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tandsterretje is met dentine gevuld en verkleurt daardoor onder invloed van de voeding</a:t>
            </a:r>
            <a:r>
              <a:rPr lang="nl-NL" dirty="0" smtClean="0"/>
              <a:t>.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Het tandsterretje verschijnt (in eerste instantie streepvormig) op de snijtanden I1, I2 en I3 op   6-7, 7-8 en 8-9 jaar.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0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 occlusievlak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vorm van het tandsterretje verandert van streep naar ovaal naar rond.</a:t>
            </a:r>
          </a:p>
          <a:p>
            <a:pPr marL="0" indent="0">
              <a:buNone/>
            </a:pPr>
            <a:r>
              <a:rPr lang="nl-NL" dirty="0" smtClean="0"/>
              <a:t>Ook de vorm van de tand verandert:</a:t>
            </a:r>
          </a:p>
          <a:p>
            <a:pPr>
              <a:buFontTx/>
              <a:buChar char="-"/>
            </a:pPr>
            <a:r>
              <a:rPr lang="nl-NL" dirty="0" smtClean="0"/>
              <a:t>Dwarsovaal tot 9 jaar</a:t>
            </a:r>
          </a:p>
          <a:p>
            <a:pPr>
              <a:buFontTx/>
              <a:buChar char="-"/>
            </a:pPr>
            <a:r>
              <a:rPr lang="nl-NL" dirty="0" smtClean="0"/>
              <a:t>Rond 9- 12 jaar</a:t>
            </a:r>
          </a:p>
          <a:p>
            <a:pPr>
              <a:buFontTx/>
              <a:buChar char="-"/>
            </a:pPr>
            <a:r>
              <a:rPr lang="nl-NL" dirty="0" smtClean="0"/>
              <a:t>Driehoekig 12- 18 jaar</a:t>
            </a:r>
          </a:p>
          <a:p>
            <a:pPr>
              <a:buFontTx/>
              <a:buChar char="-"/>
            </a:pPr>
            <a:r>
              <a:rPr lang="nl-NL" dirty="0" smtClean="0"/>
              <a:t>Verkeerd ovaal vanaf </a:t>
            </a:r>
            <a:r>
              <a:rPr lang="nl-NL" smtClean="0"/>
              <a:t>18 jaar.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47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oud?</a:t>
            </a:r>
            <a:endParaRPr lang="nl-NL" dirty="0"/>
          </a:p>
        </p:txBody>
      </p:sp>
      <p:pic>
        <p:nvPicPr>
          <p:cNvPr id="4" name="Tijdelijke aanduiding voor inhoud 3" descr="2ja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9" r="-10539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949569" y="5572165"/>
            <a:ext cx="73327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dirty="0"/>
              <a:t>i</a:t>
            </a:r>
            <a:r>
              <a:rPr lang="nl-NL" sz="3000" dirty="0" smtClean="0"/>
              <a:t>1, i2 en i3’s helemaal doorgekomen</a:t>
            </a:r>
            <a:endParaRPr lang="nl-NL" sz="3000" dirty="0"/>
          </a:p>
        </p:txBody>
      </p:sp>
      <p:sp>
        <p:nvSpPr>
          <p:cNvPr id="6" name="Tekstvak 5"/>
          <p:cNvSpPr txBox="1"/>
          <p:nvPr/>
        </p:nvSpPr>
        <p:spPr>
          <a:xfrm>
            <a:off x="1151792" y="5675515"/>
            <a:ext cx="73327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5303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oud?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5540" t="22356" r="30538" b="49760"/>
          <a:stretch/>
        </p:blipFill>
        <p:spPr>
          <a:xfrm>
            <a:off x="1477107" y="1457958"/>
            <a:ext cx="6277707" cy="411420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88646" y="5018167"/>
            <a:ext cx="6666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>
                <a:solidFill>
                  <a:srgbClr val="FF0000"/>
                </a:solidFill>
              </a:rPr>
              <a:t>3 jaar</a:t>
            </a:r>
            <a:endParaRPr lang="nl-NL" sz="3000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88646" y="5058487"/>
            <a:ext cx="73327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/>
              <a:t>I1 gewisseld, voorranden in slijting</a:t>
            </a:r>
            <a:endParaRPr lang="nl-NL" sz="3000" dirty="0"/>
          </a:p>
        </p:txBody>
      </p:sp>
      <p:sp>
        <p:nvSpPr>
          <p:cNvPr id="10" name="Tekstvak 9"/>
          <p:cNvSpPr txBox="1"/>
          <p:nvPr/>
        </p:nvSpPr>
        <p:spPr>
          <a:xfrm>
            <a:off x="822903" y="5098807"/>
            <a:ext cx="73327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7183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oud?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0673" t="32452" r="55541" b="39664"/>
          <a:stretch/>
        </p:blipFill>
        <p:spPr>
          <a:xfrm>
            <a:off x="1525465" y="1863969"/>
            <a:ext cx="6093069" cy="401588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250831" y="5325856"/>
            <a:ext cx="4255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>
                <a:solidFill>
                  <a:srgbClr val="FF0000"/>
                </a:solidFill>
              </a:rPr>
              <a:t>4 ½ jaar</a:t>
            </a:r>
            <a:endParaRPr lang="nl-NL" sz="30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44060" y="5930491"/>
            <a:ext cx="7455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/>
              <a:t>I3 wisselen op 4 ½ jaar, ze komen hier net door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7990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oud?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39" r="-10539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949569" y="5572165"/>
            <a:ext cx="7332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/>
              <a:t>I1, I2 en I3’s gewisseld (voorranden I3 beginnen te slijten), kroonholte open</a:t>
            </a:r>
            <a:endParaRPr lang="nl-NL" sz="3000" dirty="0"/>
          </a:p>
        </p:txBody>
      </p:sp>
      <p:sp>
        <p:nvSpPr>
          <p:cNvPr id="6" name="Tekstvak 5"/>
          <p:cNvSpPr txBox="1"/>
          <p:nvPr/>
        </p:nvSpPr>
        <p:spPr>
          <a:xfrm>
            <a:off x="722382" y="5618331"/>
            <a:ext cx="7332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3000" dirty="0" smtClean="0"/>
          </a:p>
          <a:p>
            <a:pPr algn="ctr"/>
            <a:endParaRPr lang="nl-NL" sz="3000" dirty="0"/>
          </a:p>
        </p:txBody>
      </p:sp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31510" r="59692" b="33844"/>
          <a:stretch/>
        </p:blipFill>
        <p:spPr>
          <a:xfrm>
            <a:off x="263770" y="230676"/>
            <a:ext cx="2112980" cy="1369524"/>
          </a:xfrm>
          <a:prstGeom prst="rect">
            <a:avLst/>
          </a:prstGeom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55869" r="82831" b="33844"/>
          <a:stretch/>
        </p:blipFill>
        <p:spPr>
          <a:xfrm>
            <a:off x="1885795" y="462278"/>
            <a:ext cx="797168" cy="365491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55869" r="82831" b="33844"/>
          <a:stretch/>
        </p:blipFill>
        <p:spPr>
          <a:xfrm>
            <a:off x="1764324" y="220887"/>
            <a:ext cx="797168" cy="365491"/>
          </a:xfrm>
          <a:prstGeom prst="rect">
            <a:avLst/>
          </a:prstGeom>
        </p:spPr>
      </p:pic>
      <p:pic>
        <p:nvPicPr>
          <p:cNvPr id="10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55869" r="82831" b="33844"/>
          <a:stretch/>
        </p:blipFill>
        <p:spPr>
          <a:xfrm>
            <a:off x="2070537" y="545958"/>
            <a:ext cx="797168" cy="365491"/>
          </a:xfrm>
          <a:prstGeom prst="rect">
            <a:avLst/>
          </a:prstGeom>
        </p:spPr>
      </p:pic>
      <p:pic>
        <p:nvPicPr>
          <p:cNvPr id="11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55869" r="82831" b="33844"/>
          <a:stretch/>
        </p:blipFill>
        <p:spPr>
          <a:xfrm>
            <a:off x="2195043" y="640129"/>
            <a:ext cx="797168" cy="3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oud?</a:t>
            </a:r>
            <a:endParaRPr lang="nl-NL" dirty="0"/>
          </a:p>
        </p:txBody>
      </p:sp>
      <p:pic>
        <p:nvPicPr>
          <p:cNvPr id="4" name="Tijdelijke aanduiding voor inhoud 3" descr="10-13ja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9" r="-10539"/>
          <a:stretch>
            <a:fillRect/>
          </a:stretch>
        </p:blipFill>
        <p:spPr/>
      </p:pic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1" r="54938"/>
          <a:stretch/>
        </p:blipFill>
        <p:spPr>
          <a:xfrm>
            <a:off x="0" y="92076"/>
            <a:ext cx="2499911" cy="13255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63769" y="5345282"/>
            <a:ext cx="85812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/>
              <a:t>Tanden zijn gevuld(kroonholtebodems nog aanwezig), tandsterretje tussen streepvormig en ovaal in</a:t>
            </a:r>
          </a:p>
          <a:p>
            <a:pPr algn="ctr"/>
            <a:r>
              <a:rPr lang="nl-NL" sz="3000" dirty="0"/>
              <a:t>v</a:t>
            </a:r>
            <a:r>
              <a:rPr lang="nl-NL" sz="3000" dirty="0" smtClean="0"/>
              <a:t>ormverandering tand van rond naar driehoekig,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3961" y="5387499"/>
            <a:ext cx="90209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3000" dirty="0" smtClean="0"/>
          </a:p>
          <a:p>
            <a:pPr algn="ctr"/>
            <a:endParaRPr lang="nl-NL" sz="3000" dirty="0"/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893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oud?</a:t>
            </a:r>
            <a:endParaRPr lang="nl-NL" dirty="0"/>
          </a:p>
        </p:txBody>
      </p:sp>
      <p:pic>
        <p:nvPicPr>
          <p:cNvPr id="4" name="Tijdelijke aanduiding voor inhoud 3" descr="18-19ja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9" r="-10539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1031631" y="5572165"/>
            <a:ext cx="7332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/>
              <a:t>Tandsterretje rond,</a:t>
            </a:r>
          </a:p>
          <a:p>
            <a:pPr algn="ctr"/>
            <a:r>
              <a:rPr lang="nl-NL" sz="3000" dirty="0"/>
              <a:t>t</a:t>
            </a:r>
            <a:r>
              <a:rPr lang="nl-NL" sz="3000" dirty="0" smtClean="0"/>
              <a:t>and verkeerd ovaal, tandboog gestrekt</a:t>
            </a:r>
            <a:endParaRPr lang="nl-NL" sz="3000" dirty="0"/>
          </a:p>
        </p:txBody>
      </p:sp>
      <p:sp>
        <p:nvSpPr>
          <p:cNvPr id="6" name="Tekstvak 5"/>
          <p:cNvSpPr txBox="1"/>
          <p:nvPr/>
        </p:nvSpPr>
        <p:spPr>
          <a:xfrm>
            <a:off x="709247" y="5572164"/>
            <a:ext cx="7332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sz="3000" dirty="0" smtClean="0"/>
          </a:p>
          <a:p>
            <a:pPr algn="ctr"/>
            <a:endParaRPr lang="nl-NL" sz="3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1" y="125669"/>
            <a:ext cx="1317381" cy="13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moet je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Leeftijd schatten met schema</a:t>
            </a:r>
          </a:p>
          <a:p>
            <a:r>
              <a:rPr lang="nl-NL" dirty="0" smtClean="0"/>
              <a:t>Weten welke kenmerken je daarvoor gebruikt</a:t>
            </a:r>
          </a:p>
          <a:p>
            <a:r>
              <a:rPr lang="nl-NL" dirty="0" smtClean="0"/>
              <a:t>Weten waarom je de leeftijd van het paard moet kunnen schatten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28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let je op?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 smtClean="0"/>
          </a:p>
          <a:p>
            <a:pPr lvl="0"/>
            <a:r>
              <a:rPr lang="nl-NL" dirty="0" smtClean="0"/>
              <a:t>Doorkomen </a:t>
            </a:r>
            <a:r>
              <a:rPr lang="nl-NL" dirty="0"/>
              <a:t>en wisselen van de tanden</a:t>
            </a:r>
          </a:p>
          <a:p>
            <a:pPr lvl="0"/>
            <a:r>
              <a:rPr lang="nl-NL" dirty="0"/>
              <a:t>Verdwijning van de kroonholte (“vullen” van de tanden)</a:t>
            </a:r>
          </a:p>
          <a:p>
            <a:pPr lvl="0"/>
            <a:r>
              <a:rPr lang="nl-NL" dirty="0"/>
              <a:t>Verschijning en vorm van het tandsterretje </a:t>
            </a:r>
          </a:p>
          <a:p>
            <a:pPr lvl="0"/>
            <a:r>
              <a:rPr lang="nl-NL" dirty="0"/>
              <a:t>Verdwijnen emailbodem kroonholte</a:t>
            </a:r>
          </a:p>
          <a:p>
            <a:pPr lvl="0"/>
            <a:r>
              <a:rPr lang="nl-NL" dirty="0"/>
              <a:t>Vorm tandoppervlak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5767754" y="217185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nl-N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4114800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BE" altLang="nl-NL" dirty="0"/>
              <a:t>Tandformule</a:t>
            </a:r>
            <a:br>
              <a:rPr lang="nl-BE" altLang="nl-NL" dirty="0"/>
            </a:br>
            <a:r>
              <a:rPr lang="nl-BE" altLang="nl-NL" dirty="0"/>
              <a:t>paard</a:t>
            </a:r>
            <a:endParaRPr lang="en-GB" altLang="nl-NL" dirty="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52123" y="157737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NL" sz="2800" b="1" dirty="0">
                <a:latin typeface="Arial" panose="020B0604020202020204" pitchFamily="34" charset="0"/>
              </a:rPr>
              <a:t>3  1  </a:t>
            </a:r>
            <a:r>
              <a:rPr lang="nl-BE" altLang="nl-NL" sz="2800" b="1" dirty="0" smtClean="0">
                <a:latin typeface="Arial" panose="020B0604020202020204" pitchFamily="34" charset="0"/>
              </a:rPr>
              <a:t>3/4  3 </a:t>
            </a:r>
            <a:endParaRPr lang="en-GB" altLang="nl-NL" sz="2800" b="1" dirty="0">
              <a:latin typeface="Arial" panose="020B0604020202020204" pitchFamily="34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767754" y="2243123"/>
            <a:ext cx="2110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NL" sz="2800" b="1" dirty="0">
                <a:latin typeface="Arial" panose="020B0604020202020204" pitchFamily="34" charset="0"/>
              </a:rPr>
              <a:t>3  1  </a:t>
            </a:r>
            <a:r>
              <a:rPr lang="nl-BE" altLang="nl-NL" sz="2800" b="1" dirty="0" smtClean="0">
                <a:latin typeface="Arial" panose="020B0604020202020204" pitchFamily="34" charset="0"/>
              </a:rPr>
              <a:t> 3    3</a:t>
            </a:r>
            <a:endParaRPr lang="en-GB" altLang="nl-NL" sz="2800" b="1" dirty="0">
              <a:latin typeface="Arial" panose="020B0604020202020204" pitchFamily="34" charset="0"/>
            </a:endParaRPr>
          </a:p>
        </p:txBody>
      </p:sp>
      <p:pic>
        <p:nvPicPr>
          <p:cNvPr id="78856" name="Picture 8" descr="D:\Mijn documenten\Mijn afbeeldingen\biologie\tanden\anderedieren\labhor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D:\Mijn documenten\Mijn afbeeldingen\biologie\tanden\anderedieren\labh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08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D:\Mijn documenten\Mijn afbeeldingen\biologie\tanden\anderedieren\paardcheektee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6358"/>
          <a:stretch>
            <a:fillRect/>
          </a:stretch>
        </p:blipFill>
        <p:spPr bwMode="auto">
          <a:xfrm>
            <a:off x="5257800" y="3581400"/>
            <a:ext cx="3886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257800" y="1885256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733323" y="1885256"/>
            <a:ext cx="14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40/42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Doorkomen en wisselen van tanden </a:t>
            </a:r>
            <a:endParaRPr lang="nl-NL" dirty="0"/>
          </a:p>
        </p:txBody>
      </p:sp>
      <p:pic>
        <p:nvPicPr>
          <p:cNvPr id="4" name="Tijdelijke aanduiding voor inhoud 3" descr="doorkomen en wisselen van de tande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" t="5495" r="5524" b="9206"/>
          <a:stretch/>
        </p:blipFill>
        <p:spPr>
          <a:xfrm rot="16200000">
            <a:off x="1795981" y="261419"/>
            <a:ext cx="5462260" cy="7330930"/>
          </a:xfrm>
        </p:spPr>
      </p:pic>
    </p:spTree>
    <p:extLst>
      <p:ext uri="{BB962C8B-B14F-4D97-AF65-F5344CB8AC3E}">
        <p14:creationId xmlns:p14="http://schemas.microsoft.com/office/powerpoint/2010/main" val="689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Doorkomen van tanden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Afb. 1.</a:t>
            </a:r>
            <a:r>
              <a:rPr lang="nl-NL" dirty="0" smtClean="0"/>
              <a:t>       6 dagen: doorkomen i1</a:t>
            </a:r>
          </a:p>
          <a:p>
            <a:r>
              <a:rPr lang="nl-NL" dirty="0" smtClean="0"/>
              <a:t>                   6 weken: doorkomen i2</a:t>
            </a:r>
          </a:p>
          <a:p>
            <a:r>
              <a:rPr lang="nl-NL" b="1" dirty="0" smtClean="0"/>
              <a:t>Afb. 2.</a:t>
            </a:r>
            <a:r>
              <a:rPr lang="nl-NL" dirty="0" smtClean="0"/>
              <a:t>       6 maanden: doorkomen i3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(In deze periode komen ook p1, p2 en p3 door, op 9 maanden komt M1 door)</a:t>
            </a:r>
          </a:p>
          <a:p>
            <a:r>
              <a:rPr lang="nl-NL" b="1" dirty="0" smtClean="0"/>
              <a:t>Afb. 3.</a:t>
            </a:r>
            <a:r>
              <a:rPr lang="nl-NL" dirty="0" smtClean="0"/>
              <a:t>       2 jaar: melksnijtanden zijn nu       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geheel gevormd                          </a:t>
            </a:r>
            <a:endParaRPr lang="nl-NL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5" b="70140"/>
          <a:stretch/>
        </p:blipFill>
        <p:spPr>
          <a:xfrm>
            <a:off x="2630365" y="1417638"/>
            <a:ext cx="4157295" cy="19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Wisselen </a:t>
            </a:r>
            <a:r>
              <a:rPr lang="nl-NL" dirty="0"/>
              <a:t>van tanden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17429"/>
            <a:ext cx="8229600" cy="4835769"/>
          </a:xfrm>
        </p:spPr>
        <p:txBody>
          <a:bodyPr>
            <a:normAutofit fontScale="92500"/>
          </a:bodyPr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Afb. 4.</a:t>
            </a:r>
            <a:r>
              <a:rPr lang="nl-NL" dirty="0" smtClean="0"/>
              <a:t>       2,5 jaar: I1 wisselt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(en P2 en P3, M2)</a:t>
            </a:r>
          </a:p>
          <a:p>
            <a:r>
              <a:rPr lang="nl-NL" b="1" dirty="0" smtClean="0"/>
              <a:t>Afb. 5.</a:t>
            </a:r>
            <a:r>
              <a:rPr lang="nl-NL" dirty="0" smtClean="0"/>
              <a:t>       3,5 jaar: I2 wisselt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(evt. komt C1 door)</a:t>
            </a:r>
          </a:p>
          <a:p>
            <a:r>
              <a:rPr lang="nl-NL" b="1" dirty="0" smtClean="0"/>
              <a:t>Afb. 6.</a:t>
            </a:r>
            <a:r>
              <a:rPr lang="nl-NL" dirty="0" smtClean="0"/>
              <a:t>       4,5 jaar: I3 wisselt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P4 en M3)</a:t>
            </a:r>
            <a:endParaRPr lang="nl-NL" dirty="0" smtClean="0"/>
          </a:p>
          <a:p>
            <a:endParaRPr lang="nl-NL" sz="1500" dirty="0" smtClean="0"/>
          </a:p>
          <a:p>
            <a:pPr marL="0" indent="0">
              <a:buNone/>
            </a:pPr>
            <a:r>
              <a:rPr lang="nl-NL" dirty="0" smtClean="0"/>
              <a:t>Op 5 jaar zijn alle snijtanden gewisseld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6" r="19354" b="61726"/>
          <a:stretch/>
        </p:blipFill>
        <p:spPr>
          <a:xfrm>
            <a:off x="608134" y="1600200"/>
            <a:ext cx="2119880" cy="1781844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9" r="59477" b="32029"/>
          <a:stretch/>
        </p:blipFill>
        <p:spPr>
          <a:xfrm>
            <a:off x="5969775" y="1748849"/>
            <a:ext cx="2483009" cy="1727024"/>
          </a:xfrm>
          <a:prstGeom prst="rect">
            <a:avLst/>
          </a:prstGeo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2" b="61726"/>
          <a:stretch/>
        </p:blipFill>
        <p:spPr>
          <a:xfrm>
            <a:off x="3591419" y="1905197"/>
            <a:ext cx="1638265" cy="1775968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2319172" y="1553307"/>
            <a:ext cx="580292" cy="973015"/>
          </a:xfrm>
          <a:prstGeom prst="rect">
            <a:avLst/>
          </a:prstGeom>
        </p:spPr>
      </p:pic>
      <p:pic>
        <p:nvPicPr>
          <p:cNvPr id="10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2499414" y="1717429"/>
            <a:ext cx="580292" cy="973015"/>
          </a:xfrm>
          <a:prstGeom prst="rect">
            <a:avLst/>
          </a:prstGeom>
        </p:spPr>
      </p:pic>
      <p:pic>
        <p:nvPicPr>
          <p:cNvPr id="11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608134" y="2895536"/>
            <a:ext cx="408842" cy="685533"/>
          </a:xfrm>
          <a:prstGeom prst="rect">
            <a:avLst/>
          </a:prstGeom>
        </p:spPr>
      </p:pic>
      <p:pic>
        <p:nvPicPr>
          <p:cNvPr id="12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3249016" y="2668880"/>
            <a:ext cx="472528" cy="792319"/>
          </a:xfrm>
          <a:prstGeom prst="rect">
            <a:avLst/>
          </a:prstGeom>
        </p:spPr>
      </p:pic>
      <p:pic>
        <p:nvPicPr>
          <p:cNvPr id="13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3418326" y="2935739"/>
            <a:ext cx="472528" cy="792319"/>
          </a:xfrm>
          <a:prstGeom prst="rect">
            <a:avLst/>
          </a:prstGeom>
        </p:spPr>
      </p:pic>
      <p:pic>
        <p:nvPicPr>
          <p:cNvPr id="18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7838132" y="1458668"/>
            <a:ext cx="580292" cy="973015"/>
          </a:xfrm>
          <a:prstGeom prst="rect">
            <a:avLst/>
          </a:prstGeom>
        </p:spPr>
      </p:pic>
      <p:pic>
        <p:nvPicPr>
          <p:cNvPr id="19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8035765" y="1611068"/>
            <a:ext cx="580292" cy="973015"/>
          </a:xfrm>
          <a:prstGeom prst="rect">
            <a:avLst/>
          </a:prstGeom>
        </p:spPr>
      </p:pic>
      <p:pic>
        <p:nvPicPr>
          <p:cNvPr id="20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8198010" y="1666775"/>
            <a:ext cx="580292" cy="973015"/>
          </a:xfrm>
          <a:prstGeom prst="rect">
            <a:avLst/>
          </a:prstGeom>
        </p:spPr>
      </p:pic>
      <p:pic>
        <p:nvPicPr>
          <p:cNvPr id="21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r="25207" b="79100"/>
          <a:stretch/>
        </p:blipFill>
        <p:spPr>
          <a:xfrm>
            <a:off x="3570726" y="3088139"/>
            <a:ext cx="472528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Kroonholte en sterretje</a:t>
            </a:r>
            <a:endParaRPr lang="nl-NL" dirty="0"/>
          </a:p>
        </p:txBody>
      </p:sp>
      <p:pic>
        <p:nvPicPr>
          <p:cNvPr id="1025" name="Picture 1" descr="gebit paard_0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008" b="-60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Afslijting snijtand</a:t>
            </a:r>
            <a:endParaRPr lang="nl-NL" dirty="0"/>
          </a:p>
        </p:txBody>
      </p:sp>
      <p:pic>
        <p:nvPicPr>
          <p:cNvPr id="4" name="Tijdelijke aanduiding voor inhoud 3" descr="bijlage II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82" r="12121" b="8308"/>
          <a:stretch/>
        </p:blipFill>
        <p:spPr>
          <a:xfrm>
            <a:off x="3147648" y="1705708"/>
            <a:ext cx="5539152" cy="4468386"/>
          </a:xfrm>
        </p:spPr>
      </p:pic>
      <p:sp>
        <p:nvSpPr>
          <p:cNvPr id="3" name="Tekstvak 2"/>
          <p:cNvSpPr txBox="1"/>
          <p:nvPr/>
        </p:nvSpPr>
        <p:spPr>
          <a:xfrm>
            <a:off x="281352" y="1705708"/>
            <a:ext cx="3112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Bijv. I1:</a:t>
            </a:r>
          </a:p>
          <a:p>
            <a:endParaRPr lang="nl-NL" dirty="0"/>
          </a:p>
          <a:p>
            <a:r>
              <a:rPr lang="nl-NL" dirty="0" smtClean="0"/>
              <a:t>4 jaar (uitgegroeid, kroonholte)</a:t>
            </a:r>
          </a:p>
          <a:p>
            <a:endParaRPr lang="nl-NL" dirty="0"/>
          </a:p>
          <a:p>
            <a:r>
              <a:rPr lang="nl-NL" dirty="0" smtClean="0"/>
              <a:t>6-7 jaar (gevuld, tandsterretje streep)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15 jaar (tandsterretje ovaal)</a:t>
            </a:r>
          </a:p>
          <a:p>
            <a:endParaRPr lang="nl-NL" dirty="0"/>
          </a:p>
          <a:p>
            <a:r>
              <a:rPr lang="nl-NL" dirty="0" smtClean="0"/>
              <a:t>18 jaar (tandsterretje rond, tand verkeerd ovaal)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0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7E7FAE-2A4F-4280-A586-A6881D7104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C476D8-18E6-4F49-89A6-12F8B86B9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06873FB-E31E-4B9A-96BF-24AFD07C1E13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583</Words>
  <Application>Microsoft Office PowerPoint</Application>
  <PresentationFormat>Diavoorstelling (4:3)</PresentationFormat>
  <Paragraphs>116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Office-thema</vt:lpstr>
      <vt:lpstr>Paardengebit</vt:lpstr>
      <vt:lpstr>Wat moet je kunnen?</vt:lpstr>
      <vt:lpstr>Waar let je op?</vt:lpstr>
      <vt:lpstr>Tandformule paard</vt:lpstr>
      <vt:lpstr>Doorkomen en wisselen van tanden </vt:lpstr>
      <vt:lpstr>Doorkomen van tanden </vt:lpstr>
      <vt:lpstr>Wisselen van tanden </vt:lpstr>
      <vt:lpstr>Kroonholte en sterretje</vt:lpstr>
      <vt:lpstr>Afslijting snijtand</vt:lpstr>
      <vt:lpstr>Vullen van tanden</vt:lpstr>
      <vt:lpstr>Tandsterretje</vt:lpstr>
      <vt:lpstr>Vorm occlusievlak</vt:lpstr>
      <vt:lpstr>Hoe oud?</vt:lpstr>
      <vt:lpstr>Hoe oud?</vt:lpstr>
      <vt:lpstr>Hoe oud?</vt:lpstr>
      <vt:lpstr>Hoe oud?</vt:lpstr>
      <vt:lpstr>Hoe oud?</vt:lpstr>
      <vt:lpstr>Hoe oud?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Paardengebit</dc:title>
  <dc:creator>Huub Hessel</dc:creator>
  <cp:lastModifiedBy>laptop</cp:lastModifiedBy>
  <cp:revision>26</cp:revision>
  <dcterms:created xsi:type="dcterms:W3CDTF">2014-03-09T12:27:48Z</dcterms:created>
  <dcterms:modified xsi:type="dcterms:W3CDTF">2016-10-04T09:42:22Z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